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BF6"/>
    <a:srgbClr val="FFEBF2"/>
    <a:srgbClr val="FF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97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CF13B4A-F372-8188-F8DF-9DEF0E32B0A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4F4"/>
              </a:clrFrom>
              <a:clrTo>
                <a:srgbClr val="FF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9176" y="4418588"/>
            <a:ext cx="6657814" cy="2191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ru-RU" sz="1800" dirty="0">
                <a:latin typeface="Corbel Light" panose="020B0303020204020204" pitchFamily="34" charset="0"/>
                <a:cs typeface="Calibri"/>
              </a:rPr>
              <a:t>Выполнила:</a:t>
            </a:r>
          </a:p>
          <a:p>
            <a:pPr algn="l"/>
            <a:r>
              <a:rPr lang="ru-RU" sz="1800" dirty="0">
                <a:latin typeface="Corbel Light" panose="020B0303020204020204" pitchFamily="34" charset="0"/>
                <a:cs typeface="Calibri"/>
              </a:rPr>
              <a:t>Студентка 3 курса, группы </a:t>
            </a:r>
            <a:r>
              <a:rPr lang="ru-RU" sz="1800" dirty="0" err="1">
                <a:latin typeface="Corbel Light" panose="020B0303020204020204" pitchFamily="34" charset="0"/>
                <a:cs typeface="Calibri"/>
              </a:rPr>
              <a:t>ИСп</a:t>
            </a:r>
            <a:r>
              <a:rPr lang="ru-RU" sz="1800" dirty="0">
                <a:latin typeface="Corbel Light" panose="020B0303020204020204" pitchFamily="34" charset="0"/>
                <a:cs typeface="Calibri"/>
              </a:rPr>
              <a:t> 22-1 Родионова Александра Денисовна</a:t>
            </a:r>
          </a:p>
          <a:p>
            <a:pPr algn="l"/>
            <a:r>
              <a:rPr lang="ru-RU" sz="1800" dirty="0">
                <a:latin typeface="Corbel Light" panose="020B0303020204020204" pitchFamily="34" charset="0"/>
                <a:ea typeface="+mn-lt"/>
                <a:cs typeface="+mn-lt"/>
              </a:rPr>
              <a:t>Руководитель:</a:t>
            </a:r>
            <a:endParaRPr lang="ru-RU" sz="2800" dirty="0">
              <a:latin typeface="Corbel Light" panose="020B0303020204020204" pitchFamily="34" charset="0"/>
              <a:ea typeface="+mn-lt"/>
              <a:cs typeface="+mn-lt"/>
            </a:endParaRPr>
          </a:p>
          <a:p>
            <a:pPr algn="l"/>
            <a:r>
              <a:rPr lang="ru-RU" sz="1800" dirty="0">
                <a:latin typeface="Corbel Light" panose="020B0303020204020204" pitchFamily="34" charset="0"/>
                <a:ea typeface="+mn-lt"/>
                <a:cs typeface="+mn-lt"/>
              </a:rPr>
              <a:t>Большакова-Стрекалова Анна Викторовна, преподаватель ГБУ КО ПОО </a:t>
            </a:r>
            <a:r>
              <a:rPr lang="ru-RU" sz="1800" dirty="0" err="1">
                <a:latin typeface="Corbel Light" panose="020B0303020204020204" pitchFamily="34" charset="0"/>
                <a:ea typeface="+mn-lt"/>
                <a:cs typeface="+mn-lt"/>
              </a:rPr>
              <a:t>КИТиС</a:t>
            </a:r>
            <a:r>
              <a:rPr lang="ru-RU" sz="1800" dirty="0">
                <a:latin typeface="Corbel Light" panose="020B0303020204020204" pitchFamily="34" charset="0"/>
                <a:ea typeface="+mn-lt"/>
                <a:cs typeface="+mn-lt"/>
              </a:rPr>
              <a:t> </a:t>
            </a:r>
            <a:endParaRPr lang="ru-RU" sz="2800" dirty="0">
              <a:latin typeface="Corbel Light" panose="020B0303020204020204" pitchFamily="34" charset="0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FFBDE7-ECC5-9387-73AF-CCB9F826A926}"/>
              </a:ext>
            </a:extLst>
          </p:cNvPr>
          <p:cNvSpPr txBox="1"/>
          <p:nvPr/>
        </p:nvSpPr>
        <p:spPr>
          <a:xfrm>
            <a:off x="931984" y="2008161"/>
            <a:ext cx="6755006" cy="2126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2800" b="1" dirty="0">
                <a:latin typeface="Corbel Light" panose="020B0303020204020204" pitchFamily="34" charset="0"/>
                <a:cs typeface="Calibri Light"/>
              </a:rPr>
              <a:t>Курсовой проект </a:t>
            </a:r>
            <a:br>
              <a:rPr lang="ru-RU" sz="2800" b="1" dirty="0">
                <a:latin typeface="Corbel Light" panose="020B0303020204020204" pitchFamily="34" charset="0"/>
                <a:cs typeface="Calibri Light"/>
              </a:rPr>
            </a:br>
            <a:r>
              <a:rPr lang="ru-RU" sz="2800" b="1" dirty="0">
                <a:latin typeface="Corbel Light" panose="020B0303020204020204" pitchFamily="34" charset="0"/>
                <a:cs typeface="Calibri Light"/>
              </a:rPr>
              <a:t>Тема: разработка </a:t>
            </a:r>
            <a:r>
              <a:rPr lang="en-US" sz="2800" b="1" dirty="0">
                <a:latin typeface="Corbel Light" panose="020B0303020204020204" pitchFamily="34" charset="0"/>
                <a:cs typeface="Calibri Light"/>
              </a:rPr>
              <a:t>Telegram-</a:t>
            </a:r>
            <a:r>
              <a:rPr lang="ru-RU" sz="2800" b="1" dirty="0">
                <a:latin typeface="Corbel Light" panose="020B0303020204020204" pitchFamily="34" charset="0"/>
                <a:cs typeface="Calibri Light"/>
              </a:rPr>
              <a:t>приложения с системой </a:t>
            </a:r>
            <a:r>
              <a:rPr lang="ru-RU" sz="2800" b="1" dirty="0" err="1">
                <a:latin typeface="Corbel Light" panose="020B0303020204020204" pitchFamily="34" charset="0"/>
                <a:cs typeface="Calibri Light"/>
              </a:rPr>
              <a:t>донатов</a:t>
            </a:r>
            <a:r>
              <a:rPr lang="ru-RU" sz="2800" b="1" dirty="0">
                <a:latin typeface="Corbel Light" panose="020B0303020204020204" pitchFamily="34" charset="0"/>
                <a:cs typeface="Calibri Light"/>
              </a:rPr>
              <a:t> «</a:t>
            </a:r>
            <a:r>
              <a:rPr lang="en-US" sz="2800" b="1" dirty="0" err="1">
                <a:latin typeface="Corbel Light" panose="020B0303020204020204" pitchFamily="34" charset="0"/>
                <a:cs typeface="Calibri Light"/>
              </a:rPr>
              <a:t>CatClap</a:t>
            </a:r>
            <a:r>
              <a:rPr lang="ru-RU" sz="2800" b="1" dirty="0">
                <a:latin typeface="Corbel Light" panose="020B0303020204020204" pitchFamily="34" charset="0"/>
                <a:cs typeface="Calibri Light"/>
              </a:rPr>
              <a:t>»</a:t>
            </a:r>
            <a:endParaRPr lang="en-US" sz="2800" b="1" dirty="0">
              <a:latin typeface="Corbel Light" panose="020B030302020402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5B6A724-86DF-9A73-0EB9-387C5C2EA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990" y="743578"/>
            <a:ext cx="6742444" cy="67424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1B0B20F-3355-76D3-B034-F363D98C4C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4F4"/>
              </a:clrFrom>
              <a:clrTo>
                <a:srgbClr val="FF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57CE6CF-62F9-FA1E-96B2-F6665BF66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661" y="2271592"/>
            <a:ext cx="5518666" cy="5395298"/>
          </a:xfrm>
          <a:prstGeom prst="rect">
            <a:avLst/>
          </a:prstGeom>
        </p:spPr>
      </p:pic>
      <p:sp>
        <p:nvSpPr>
          <p:cNvPr id="17" name="Пузырек для мыслей: облако 16">
            <a:extLst>
              <a:ext uri="{FF2B5EF4-FFF2-40B4-BE49-F238E27FC236}">
                <a16:creationId xmlns:a16="http://schemas.microsoft.com/office/drawing/2014/main" id="{7FC8EC5D-EE08-E179-3DFA-C0063BCACC71}"/>
              </a:ext>
            </a:extLst>
          </p:cNvPr>
          <p:cNvSpPr/>
          <p:nvPr/>
        </p:nvSpPr>
        <p:spPr>
          <a:xfrm>
            <a:off x="7881872" y="462885"/>
            <a:ext cx="3687745" cy="2652765"/>
          </a:xfrm>
          <a:prstGeom prst="cloudCallou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40F77-D683-4E3F-A081-5421DF736E30}"/>
              </a:ext>
            </a:extLst>
          </p:cNvPr>
          <p:cNvSpPr txBox="1"/>
          <p:nvPr/>
        </p:nvSpPr>
        <p:spPr>
          <a:xfrm>
            <a:off x="8639213" y="1250658"/>
            <a:ext cx="25819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latin typeface="Corbel Light" panose="020B0303020204020204" pitchFamily="34" charset="0"/>
              </a:rPr>
              <a:t>Спасибо за внимание!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19767" y="694609"/>
            <a:ext cx="5848469" cy="5251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7101959" y="2706053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553539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955893" y="27060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55893" y="3201591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101959" y="55941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01508B-B40B-39BE-6753-7A97643EEC3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4F4"/>
              </a:clrFrom>
              <a:clrTo>
                <a:srgbClr val="FF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353250" y="3011757"/>
            <a:ext cx="6597724" cy="4386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ru-RU" sz="2200" b="1" dirty="0">
                <a:latin typeface="Corbel Light" panose="020B0303020204020204" pitchFamily="34" charset="0"/>
              </a:rPr>
              <a:t>Задачи: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ru-RU" sz="2200" dirty="0">
                <a:latin typeface="Corbel Light" panose="020B0303020204020204" pitchFamily="34" charset="0"/>
              </a:rPr>
              <a:t>Реализовать основной игровой цикл (</a:t>
            </a:r>
            <a:r>
              <a:rPr lang="ru-RU" sz="2200" dirty="0" err="1">
                <a:latin typeface="Corbel Light" panose="020B0303020204020204" pitchFamily="34" charset="0"/>
              </a:rPr>
              <a:t>кликер</a:t>
            </a:r>
            <a:r>
              <a:rPr lang="ru-RU" sz="2200" dirty="0">
                <a:latin typeface="Corbel Light" panose="020B0303020204020204" pitchFamily="34" charset="0"/>
              </a:rPr>
              <a:t>) с накоплением внутриигровой валюты (</a:t>
            </a:r>
            <a:r>
              <a:rPr lang="ru-RU" sz="2200" dirty="0" err="1">
                <a:latin typeface="Corbel Light" panose="020B0303020204020204" pitchFamily="34" charset="0"/>
              </a:rPr>
              <a:t>main.vue</a:t>
            </a:r>
            <a:r>
              <a:rPr lang="ru-RU" sz="2200" dirty="0">
                <a:latin typeface="Corbel Light" panose="020B0303020204020204" pitchFamily="34" charset="0"/>
              </a:rPr>
              <a:t>).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ru-RU" sz="2200" dirty="0">
                <a:latin typeface="Corbel Light" panose="020B0303020204020204" pitchFamily="34" charset="0"/>
              </a:rPr>
              <a:t>Создать магазин для покупки виртуальных котиков разной редкости.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ru-RU" sz="2200" dirty="0">
                <a:latin typeface="Corbel Light" panose="020B0303020204020204" pitchFamily="34" charset="0"/>
              </a:rPr>
              <a:t>Разработать систему </a:t>
            </a:r>
            <a:r>
              <a:rPr lang="ru-RU" sz="2200" dirty="0" err="1">
                <a:latin typeface="Corbel Light" panose="020B0303020204020204" pitchFamily="34" charset="0"/>
              </a:rPr>
              <a:t>донатов</a:t>
            </a:r>
            <a:r>
              <a:rPr lang="ru-RU" sz="2200" dirty="0">
                <a:latin typeface="Corbel Light" panose="020B0303020204020204" pitchFamily="34" charset="0"/>
              </a:rPr>
              <a:t> с перечислением части средств в приюты (user_routes_v2.py, stats_routes.py).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ru-RU" sz="2200" dirty="0">
                <a:latin typeface="Corbel Light" panose="020B0303020204020204" pitchFamily="34" charset="0"/>
              </a:rPr>
              <a:t>Обеспечить взаимодействие пользователя с питомцами (кормление, игры - базовая механика в </a:t>
            </a:r>
            <a:r>
              <a:rPr lang="ru-RU" sz="2200" dirty="0" err="1">
                <a:latin typeface="Corbel Light" panose="020B0303020204020204" pitchFamily="34" charset="0"/>
              </a:rPr>
              <a:t>main.vue</a:t>
            </a:r>
            <a:r>
              <a:rPr lang="ru-RU" sz="2200" dirty="0">
                <a:latin typeface="Corbel Light" panose="020B0303020204020204" pitchFamily="34" charset="0"/>
              </a:rPr>
              <a:t>).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ru-RU" sz="2200" dirty="0">
                <a:latin typeface="Corbel Light" panose="020B0303020204020204" pitchFamily="34" charset="0"/>
              </a:rPr>
              <a:t>Спроектировать и реализовать привлекательный, адаптивный UI/UX.</a:t>
            </a:r>
            <a:endParaRPr lang="en-US" sz="2200" dirty="0">
              <a:latin typeface="Corbel Light" panose="020B03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664279-7241-1A67-D1B5-C85AF0E6754E}"/>
              </a:ext>
            </a:extLst>
          </p:cNvPr>
          <p:cNvSpPr txBox="1"/>
          <p:nvPr/>
        </p:nvSpPr>
        <p:spPr>
          <a:xfrm>
            <a:off x="1273582" y="1242502"/>
            <a:ext cx="700295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>
                <a:latin typeface="Corbel Light" panose="020B0303020204020204" pitchFamily="34" charset="0"/>
              </a:rPr>
              <a:t>Цель: </a:t>
            </a:r>
          </a:p>
          <a:p>
            <a:r>
              <a:rPr lang="ru-RU" sz="2200" dirty="0">
                <a:latin typeface="Corbel Light" panose="020B0303020204020204" pitchFamily="34" charset="0"/>
              </a:rPr>
              <a:t>Создать увлекательное </a:t>
            </a:r>
            <a:r>
              <a:rPr lang="en-US" sz="2200" dirty="0">
                <a:latin typeface="Corbel Light" panose="020B0303020204020204" pitchFamily="34" charset="0"/>
              </a:rPr>
              <a:t>Telegram</a:t>
            </a:r>
            <a:r>
              <a:rPr lang="ru-RU" sz="2200" dirty="0">
                <a:latin typeface="Corbel Light" panose="020B0303020204020204" pitchFamily="34" charset="0"/>
              </a:rPr>
              <a:t>-приложение-</a:t>
            </a:r>
            <a:r>
              <a:rPr lang="ru-RU" sz="2200" dirty="0" err="1">
                <a:latin typeface="Corbel Light" panose="020B0303020204020204" pitchFamily="34" charset="0"/>
              </a:rPr>
              <a:t>кликер</a:t>
            </a:r>
            <a:r>
              <a:rPr lang="ru-RU" sz="2200" dirty="0">
                <a:latin typeface="Corbel Light" panose="020B0303020204020204" pitchFamily="34" charset="0"/>
              </a:rPr>
              <a:t> "</a:t>
            </a:r>
            <a:r>
              <a:rPr lang="ru-RU" sz="2200" dirty="0" err="1">
                <a:latin typeface="Corbel Light" panose="020B0303020204020204" pitchFamily="34" charset="0"/>
              </a:rPr>
              <a:t>CatClap</a:t>
            </a:r>
            <a:r>
              <a:rPr lang="ru-RU" sz="2200" dirty="0">
                <a:latin typeface="Corbel Light" panose="020B0303020204020204" pitchFamily="34" charset="0"/>
              </a:rPr>
              <a:t>", объединяющее игровой процесс с реальной помощью животным через механизм </a:t>
            </a:r>
            <a:r>
              <a:rPr lang="ru-RU" sz="2200" dirty="0" err="1">
                <a:latin typeface="Corbel Light" panose="020B0303020204020204" pitchFamily="34" charset="0"/>
              </a:rPr>
              <a:t>донатов</a:t>
            </a:r>
            <a:r>
              <a:rPr lang="ru-RU" sz="2200" dirty="0">
                <a:latin typeface="Corbel Light" panose="020B0303020204020204" pitchFamily="34" charset="0"/>
              </a:rPr>
              <a:t> в приюты.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3D60DDA-A2C9-D33A-DD6A-DC9041F6304A}"/>
              </a:ext>
            </a:extLst>
          </p:cNvPr>
          <p:cNvSpPr/>
          <p:nvPr/>
        </p:nvSpPr>
        <p:spPr>
          <a:xfrm>
            <a:off x="8953081" y="-211015"/>
            <a:ext cx="5757706" cy="8631534"/>
          </a:xfrm>
          <a:prstGeom prst="rect">
            <a:avLst/>
          </a:prstGeom>
          <a:solidFill>
            <a:srgbClr val="FFEB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D3AD2C-6898-4622-6FFC-6F7355CFCD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670"/>
          <a:stretch/>
        </p:blipFill>
        <p:spPr>
          <a:xfrm>
            <a:off x="9791624" y="110532"/>
            <a:ext cx="423362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B18176-BAA4-8401-BA75-5EE3B0CEFC9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4F4"/>
              </a:clrFrom>
              <a:clrTo>
                <a:srgbClr val="FF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7778"/>
            <a:ext cx="14630399" cy="822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D2F9E7-A705-C3DC-9DD3-4290BE05A628}"/>
              </a:ext>
            </a:extLst>
          </p:cNvPr>
          <p:cNvSpPr txBox="1"/>
          <p:nvPr/>
        </p:nvSpPr>
        <p:spPr>
          <a:xfrm>
            <a:off x="8560732" y="3166650"/>
            <a:ext cx="546427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 err="1">
                <a:latin typeface="Corbel Light" panose="020B0303020204020204" pitchFamily="34" charset="0"/>
              </a:rPr>
              <a:t>Кликеры</a:t>
            </a:r>
            <a:r>
              <a:rPr lang="ru-RU" sz="2200" dirty="0">
                <a:latin typeface="Corbel Light" panose="020B0303020204020204" pitchFamily="34" charset="0"/>
              </a:rPr>
              <a:t>: </a:t>
            </a:r>
            <a:r>
              <a:rPr lang="ru-RU" sz="2200" dirty="0" err="1">
                <a:latin typeface="Corbel Light" panose="020B0303020204020204" pitchFamily="34" charset="0"/>
              </a:rPr>
              <a:t>Hamster</a:t>
            </a:r>
            <a:r>
              <a:rPr lang="ru-RU" sz="2200" dirty="0">
                <a:latin typeface="Corbel Light" panose="020B0303020204020204" pitchFamily="34" charset="0"/>
              </a:rPr>
              <a:t> </a:t>
            </a:r>
            <a:r>
              <a:rPr lang="ru-RU" sz="2200" dirty="0" err="1">
                <a:latin typeface="Corbel Light" panose="020B0303020204020204" pitchFamily="34" charset="0"/>
              </a:rPr>
              <a:t>Kombat</a:t>
            </a:r>
            <a:r>
              <a:rPr lang="ru-RU" sz="2200" dirty="0">
                <a:latin typeface="Corbel Light" panose="020B0303020204020204" pitchFamily="34" charset="0"/>
              </a:rPr>
              <a:t>, </a:t>
            </a:r>
            <a:r>
              <a:rPr lang="ru-RU" sz="2200" dirty="0" err="1">
                <a:latin typeface="Corbel Light" panose="020B0303020204020204" pitchFamily="34" charset="0"/>
              </a:rPr>
              <a:t>Notcoin</a:t>
            </a:r>
            <a:r>
              <a:rPr lang="ru-RU" sz="2200" dirty="0">
                <a:latin typeface="Corbel Light" panose="020B0303020204020204" pitchFamily="34" charset="0"/>
              </a:rPr>
              <a:t> (популярные </a:t>
            </a:r>
            <a:r>
              <a:rPr lang="ru-RU" sz="2200" dirty="0" err="1">
                <a:latin typeface="Corbel Light" panose="020B0303020204020204" pitchFamily="34" charset="0"/>
              </a:rPr>
              <a:t>Telegram-кликеры</a:t>
            </a:r>
            <a:r>
              <a:rPr lang="ru-RU" sz="2200" dirty="0">
                <a:latin typeface="Corbel Light" panose="020B0303020204020204" pitchFamily="34" charset="0"/>
              </a:rPr>
              <a:t>), </a:t>
            </a:r>
            <a:r>
              <a:rPr lang="ru-RU" sz="2200" dirty="0" err="1">
                <a:latin typeface="Corbel Light" panose="020B0303020204020204" pitchFamily="34" charset="0"/>
              </a:rPr>
              <a:t>Cookie</a:t>
            </a:r>
            <a:r>
              <a:rPr lang="ru-RU" sz="2200" dirty="0">
                <a:latin typeface="Corbel Light" panose="020B0303020204020204" pitchFamily="34" charset="0"/>
              </a:rPr>
              <a:t> </a:t>
            </a:r>
            <a:r>
              <a:rPr lang="ru-RU" sz="2200" dirty="0" err="1">
                <a:latin typeface="Corbel Light" panose="020B0303020204020204" pitchFamily="34" charset="0"/>
              </a:rPr>
              <a:t>Clicker</a:t>
            </a:r>
            <a:r>
              <a:rPr lang="ru-RU" sz="2200" dirty="0">
                <a:latin typeface="Corbel Light" panose="020B0303020204020204" pitchFamily="34" charset="0"/>
              </a:rPr>
              <a:t> (веб-</a:t>
            </a:r>
            <a:r>
              <a:rPr lang="ru-RU" sz="2200" dirty="0" err="1">
                <a:latin typeface="Corbel Light" panose="020B0303020204020204" pitchFamily="34" charset="0"/>
              </a:rPr>
              <a:t>кликер</a:t>
            </a:r>
            <a:r>
              <a:rPr lang="ru-RU" sz="2200" dirty="0">
                <a:latin typeface="Corbel Light" panose="020B0303020204020204" pitchFamily="34" charset="0"/>
              </a:rPr>
              <a:t>). Отличие </a:t>
            </a:r>
            <a:r>
              <a:rPr lang="ru-RU" sz="2200" dirty="0" err="1">
                <a:latin typeface="Corbel Light" panose="020B0303020204020204" pitchFamily="34" charset="0"/>
              </a:rPr>
              <a:t>CatClap</a:t>
            </a:r>
            <a:r>
              <a:rPr lang="ru-RU" sz="2200" dirty="0">
                <a:latin typeface="Corbel Light" panose="020B0303020204020204" pitchFamily="34" charset="0"/>
              </a:rPr>
              <a:t> – интеграция с благотворительностью.</a:t>
            </a:r>
          </a:p>
        </p:txBody>
      </p:sp>
      <p:pic>
        <p:nvPicPr>
          <p:cNvPr id="1026" name="Picture 2" descr="Maximize Your Earnings in Hamster Kombat with These Strategies | by Ehsan  Jamalzadeh | Medium">
            <a:extLst>
              <a:ext uri="{FF2B5EF4-FFF2-40B4-BE49-F238E27FC236}">
                <a16:creationId xmlns:a16="http://schemas.microsoft.com/office/drawing/2014/main" id="{FB5ED953-AFEE-E432-0FC3-7E744FC4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41" y="2372973"/>
            <a:ext cx="7149973" cy="402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4" descr="How to Buy Notcoin Token ($NOT) Quickly and Safely? - LCX">
            <a:extLst>
              <a:ext uri="{FF2B5EF4-FFF2-40B4-BE49-F238E27FC236}">
                <a16:creationId xmlns:a16="http://schemas.microsoft.com/office/drawing/2014/main" id="{C60102A6-DFA9-5D34-CDD0-3BCA91006A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6" descr="How to Buy Notcoin Token ($NOT) Quickly and Safely? - LCX">
            <a:extLst>
              <a:ext uri="{FF2B5EF4-FFF2-40B4-BE49-F238E27FC236}">
                <a16:creationId xmlns:a16="http://schemas.microsoft.com/office/drawing/2014/main" id="{7A0AC34F-EF39-16FF-703B-0724A2C5F0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0075" y="4114799"/>
            <a:ext cx="1369925" cy="13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2" name="Picture 8" descr="دیود جاروبرقی 10 آمپر | فنی کار | قیمت و خرید خدمات دیجیتال و قطعات یدکی  لوازم خانگی">
            <a:extLst>
              <a:ext uri="{FF2B5EF4-FFF2-40B4-BE49-F238E27FC236}">
                <a16:creationId xmlns:a16="http://schemas.microsoft.com/office/drawing/2014/main" id="{3D21F78A-6BC8-0E8A-564F-71B064B48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65" y="3889925"/>
            <a:ext cx="4127115" cy="430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11ED46-0606-17F8-EDF3-AF03D9B7C353}"/>
              </a:ext>
            </a:extLst>
          </p:cNvPr>
          <p:cNvSpPr txBox="1"/>
          <p:nvPr/>
        </p:nvSpPr>
        <p:spPr>
          <a:xfrm>
            <a:off x="8560732" y="1202475"/>
            <a:ext cx="49241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latin typeface="Corbel Light" panose="020B0303020204020204" pitchFamily="34" charset="0"/>
              </a:rPr>
              <a:t>Аналоги разрабатываемого приложения</a:t>
            </a:r>
            <a:r>
              <a:rPr lang="ru-RU" sz="3200" dirty="0">
                <a:latin typeface="Corbel Light" panose="020B0303020204020204" pitchFamily="34" charset="0"/>
              </a:rPr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5A682C-5A41-005E-E67A-64766AF1081E}"/>
              </a:ext>
            </a:extLst>
          </p:cNvPr>
          <p:cNvSpPr txBox="1"/>
          <p:nvPr/>
        </p:nvSpPr>
        <p:spPr>
          <a:xfrm>
            <a:off x="8560732" y="4799761"/>
            <a:ext cx="535840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orbel Light" panose="020B0303020204020204" pitchFamily="34" charset="0"/>
              </a:rPr>
              <a:t>Виртуальные питомцы: Тамагочи, </a:t>
            </a:r>
            <a:r>
              <a:rPr lang="ru-RU" sz="2200" dirty="0" err="1">
                <a:latin typeface="Corbel Light" panose="020B0303020204020204" pitchFamily="34" charset="0"/>
              </a:rPr>
              <a:t>Neko</a:t>
            </a:r>
            <a:r>
              <a:rPr lang="ru-RU" sz="2200" dirty="0">
                <a:latin typeface="Corbel Light" panose="020B0303020204020204" pitchFamily="34" charset="0"/>
              </a:rPr>
              <a:t> </a:t>
            </a:r>
            <a:r>
              <a:rPr lang="ru-RU" sz="2200" dirty="0" err="1">
                <a:latin typeface="Corbel Light" panose="020B0303020204020204" pitchFamily="34" charset="0"/>
              </a:rPr>
              <a:t>Atsume</a:t>
            </a:r>
            <a:r>
              <a:rPr lang="ru-RU" sz="2200" dirty="0">
                <a:latin typeface="Corbel Light" panose="020B0303020204020204" pitchFamily="34" charset="0"/>
              </a:rPr>
              <a:t>. Отличие </a:t>
            </a:r>
            <a:r>
              <a:rPr lang="ru-RU" sz="2200" dirty="0" err="1">
                <a:latin typeface="Corbel Light" panose="020B0303020204020204" pitchFamily="34" charset="0"/>
              </a:rPr>
              <a:t>CatClap</a:t>
            </a:r>
            <a:r>
              <a:rPr lang="ru-RU" sz="2200" dirty="0">
                <a:latin typeface="Corbel Light" panose="020B0303020204020204" pitchFamily="34" charset="0"/>
              </a:rPr>
              <a:t> – фокус на </a:t>
            </a:r>
            <a:r>
              <a:rPr lang="ru-RU" sz="2200" dirty="0" err="1">
                <a:latin typeface="Corbel Light" panose="020B0303020204020204" pitchFamily="34" charset="0"/>
              </a:rPr>
              <a:t>кликере</a:t>
            </a:r>
            <a:r>
              <a:rPr lang="ru-RU" sz="2200" dirty="0">
                <a:latin typeface="Corbel Light" panose="020B0303020204020204" pitchFamily="34" charset="0"/>
              </a:rPr>
              <a:t> и </a:t>
            </a:r>
            <a:r>
              <a:rPr lang="ru-RU" sz="2200" dirty="0" err="1">
                <a:latin typeface="Corbel Light" panose="020B0303020204020204" pitchFamily="34" charset="0"/>
              </a:rPr>
              <a:t>донатах</a:t>
            </a:r>
            <a:r>
              <a:rPr lang="ru-RU" sz="2200" dirty="0">
                <a:latin typeface="Corbel Light" panose="020B0303020204020204" pitchFamily="34" charset="0"/>
              </a:rPr>
              <a:t>, а не только на уходе.</a:t>
            </a:r>
          </a:p>
        </p:txBody>
      </p:sp>
      <p:pic>
        <p:nvPicPr>
          <p:cNvPr id="18" name="Picture 2" descr="Cookie Clicker&quot; Sticker for Sale by Alicia-Lee | Redbubble">
            <a:extLst>
              <a:ext uri="{FF2B5EF4-FFF2-40B4-BE49-F238E27FC236}">
                <a16:creationId xmlns:a16="http://schemas.microsoft.com/office/drawing/2014/main" id="{9D05FBD7-FF3B-A89C-4919-EBB1E6A82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2667" r="96133">
                        <a14:foregroundMark x1="7200" y1="41800" x2="7200" y2="41800"/>
                        <a14:foregroundMark x1="2667" y1="43100" x2="2667" y2="43100"/>
                        <a14:foregroundMark x1="91467" y1="51400" x2="91467" y2="51400"/>
                        <a14:foregroundMark x1="84933" y1="69300" x2="84933" y2="69300"/>
                        <a14:foregroundMark x1="81467" y1="69400" x2="81467" y2="69400"/>
                        <a14:foregroundMark x1="78267" y1="69500" x2="87733" y2="71800"/>
                        <a14:foregroundMark x1="59467" y1="66900" x2="72400" y2="76400"/>
                        <a14:foregroundMark x1="72400" y1="76400" x2="75333" y2="77400"/>
                        <a14:foregroundMark x1="65200" y1="80000" x2="75467" y2="79900"/>
                        <a14:foregroundMark x1="75467" y1="79900" x2="82667" y2="79900"/>
                        <a14:foregroundMark x1="95733" y1="77300" x2="95733" y2="77300"/>
                        <a14:foregroundMark x1="96133" y1="77300" x2="96133" y2="77300"/>
                        <a14:foregroundMark x1="91733" y1="76700" x2="91733" y2="76700"/>
                        <a14:foregroundMark x1="82000" y1="64900" x2="88000" y2="75700"/>
                        <a14:foregroundMark x1="88000" y1="75700" x2="87600" y2="78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820" y="-11382"/>
            <a:ext cx="2972310" cy="396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8253B02-C22D-55FE-3547-CE66F4C3876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4F4"/>
              </a:clrFrom>
              <a:clrTo>
                <a:srgbClr val="FF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Shape 1">
            <a:extLst>
              <a:ext uri="{FF2B5EF4-FFF2-40B4-BE49-F238E27FC236}">
                <a16:creationId xmlns:a16="http://schemas.microsoft.com/office/drawing/2014/main" id="{2A9AD409-BA27-E88A-2F30-00A98FF21585}"/>
              </a:ext>
            </a:extLst>
          </p:cNvPr>
          <p:cNvSpPr/>
          <p:nvPr/>
        </p:nvSpPr>
        <p:spPr>
          <a:xfrm>
            <a:off x="1277859" y="3213208"/>
            <a:ext cx="3741892" cy="3078423"/>
          </a:xfrm>
          <a:prstGeom prst="roundRect">
            <a:avLst>
              <a:gd name="adj" fmla="val 5831"/>
            </a:avLst>
          </a:prstGeom>
          <a:solidFill>
            <a:schemeClr val="bg1"/>
          </a:solidFill>
          <a:ln w="7620">
            <a:solidFill>
              <a:srgbClr val="E5B2CC"/>
            </a:solidFill>
            <a:prstDash val="solid"/>
          </a:ln>
        </p:spPr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91A97387-52EE-4AFE-0607-FE33E16D9203}"/>
              </a:ext>
            </a:extLst>
          </p:cNvPr>
          <p:cNvSpPr/>
          <p:nvPr/>
        </p:nvSpPr>
        <p:spPr>
          <a:xfrm>
            <a:off x="5507891" y="3213208"/>
            <a:ext cx="3614618" cy="3078423"/>
          </a:xfrm>
          <a:prstGeom prst="roundRect">
            <a:avLst>
              <a:gd name="adj" fmla="val 5831"/>
            </a:avLst>
          </a:prstGeom>
          <a:solidFill>
            <a:schemeClr val="bg1"/>
          </a:solidFill>
          <a:ln w="7620">
            <a:solidFill>
              <a:srgbClr val="E5B2CC"/>
            </a:solidFill>
            <a:prstDash val="solid"/>
          </a:ln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9B3009-57F5-9699-416E-9DE9B94CF3D0}"/>
              </a:ext>
            </a:extLst>
          </p:cNvPr>
          <p:cNvSpPr txBox="1"/>
          <p:nvPr/>
        </p:nvSpPr>
        <p:spPr>
          <a:xfrm>
            <a:off x="1341496" y="3521312"/>
            <a:ext cx="361461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Corbel Light" panose="020B0303020204020204" pitchFamily="34" charset="0"/>
              </a:rPr>
              <a:t>Frontend: Vue.js 3 (Composition API) – </a:t>
            </a:r>
            <a:r>
              <a:rPr lang="ru-RU" sz="2200" dirty="0">
                <a:latin typeface="Corbel Light" panose="020B0303020204020204" pitchFamily="34" charset="0"/>
              </a:rPr>
              <a:t>реактивный фреймворк для создания интерактивных пользовательских интерфейсов. </a:t>
            </a:r>
            <a:r>
              <a:rPr lang="en-US" sz="2200" dirty="0">
                <a:latin typeface="Corbel Light" panose="020B0303020204020204" pitchFamily="34" charset="0"/>
              </a:rPr>
              <a:t>JavaScript, HTML5, CSS3.</a:t>
            </a:r>
            <a:endParaRPr lang="ru-RU" sz="2200" dirty="0">
              <a:latin typeface="Corbel Light" panose="020B03030202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D5307F-1A0E-99AB-F830-9E61A89FC535}"/>
              </a:ext>
            </a:extLst>
          </p:cNvPr>
          <p:cNvSpPr txBox="1"/>
          <p:nvPr/>
        </p:nvSpPr>
        <p:spPr>
          <a:xfrm>
            <a:off x="5753290" y="3521312"/>
            <a:ext cx="31238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Corbel Light" panose="020B0303020204020204" pitchFamily="34" charset="0"/>
              </a:rPr>
              <a:t>Backend: Python (Flask) – </a:t>
            </a:r>
            <a:r>
              <a:rPr lang="ru-RU" sz="2200" dirty="0">
                <a:latin typeface="Corbel Light" panose="020B0303020204020204" pitchFamily="34" charset="0"/>
              </a:rPr>
              <a:t>легковесный фреймворк для быстрого создания </a:t>
            </a:r>
            <a:r>
              <a:rPr lang="en-US" sz="2200" dirty="0">
                <a:latin typeface="Corbel Light" panose="020B0303020204020204" pitchFamily="34" charset="0"/>
              </a:rPr>
              <a:t>REST API. </a:t>
            </a:r>
            <a:endParaRPr lang="ru-RU" sz="2200" dirty="0">
              <a:latin typeface="Corbel Light" panose="020B0303020204020204" pitchFamily="34" charset="0"/>
            </a:endParaRP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E6461E8E-6842-7102-BD5F-01E23CB32302}"/>
              </a:ext>
            </a:extLst>
          </p:cNvPr>
          <p:cNvSpPr/>
          <p:nvPr/>
        </p:nvSpPr>
        <p:spPr>
          <a:xfrm>
            <a:off x="9610649" y="3216054"/>
            <a:ext cx="3614618" cy="3078423"/>
          </a:xfrm>
          <a:prstGeom prst="roundRect">
            <a:avLst>
              <a:gd name="adj" fmla="val 5831"/>
            </a:avLst>
          </a:prstGeom>
          <a:solidFill>
            <a:schemeClr val="bg1"/>
          </a:solidFill>
          <a:ln w="7620">
            <a:solidFill>
              <a:srgbClr val="E5B2CC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3AED93-B7F1-552D-A21E-AC5EB3E974D2}"/>
              </a:ext>
            </a:extLst>
          </p:cNvPr>
          <p:cNvSpPr txBox="1"/>
          <p:nvPr/>
        </p:nvSpPr>
        <p:spPr>
          <a:xfrm>
            <a:off x="9737923" y="3521312"/>
            <a:ext cx="33751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orbel Light" panose="020B0303020204020204" pitchFamily="34" charset="0"/>
              </a:rPr>
              <a:t>База данных: </a:t>
            </a:r>
            <a:r>
              <a:rPr lang="ru-RU" sz="2200" dirty="0" err="1">
                <a:latin typeface="Corbel Light" panose="020B0303020204020204" pitchFamily="34" charset="0"/>
              </a:rPr>
              <a:t>MongoDB</a:t>
            </a:r>
            <a:r>
              <a:rPr lang="ru-RU" sz="2200" dirty="0">
                <a:latin typeface="Corbel Light" panose="020B0303020204020204" pitchFamily="34" charset="0"/>
              </a:rPr>
              <a:t> – </a:t>
            </a:r>
            <a:r>
              <a:rPr lang="ru-RU" sz="2200" dirty="0" err="1">
                <a:latin typeface="Corbel Light" panose="020B0303020204020204" pitchFamily="34" charset="0"/>
              </a:rPr>
              <a:t>NoSQL</a:t>
            </a:r>
            <a:r>
              <a:rPr lang="ru-RU" sz="2200" dirty="0">
                <a:latin typeface="Corbel Light" panose="020B0303020204020204" pitchFamily="34" charset="0"/>
              </a:rPr>
              <a:t> база данных, гибкая для хранения данных пользователей и котов с разной структурой.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08647C-B850-3C5D-27B8-5F981D8D4273}"/>
              </a:ext>
            </a:extLst>
          </p:cNvPr>
          <p:cNvSpPr txBox="1"/>
          <p:nvPr/>
        </p:nvSpPr>
        <p:spPr>
          <a:xfrm>
            <a:off x="4525676" y="1935123"/>
            <a:ext cx="5579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Corbel Light" panose="020B0303020204020204" pitchFamily="34" charset="0"/>
              </a:rPr>
              <a:t>Выбор средств разработки</a:t>
            </a:r>
          </a:p>
          <a:p>
            <a:pPr algn="ctr"/>
            <a:r>
              <a:rPr lang="ru-RU" sz="2200" dirty="0">
                <a:latin typeface="Corbel Light" panose="020B0303020204020204" pitchFamily="34" charset="0"/>
              </a:rPr>
              <a:t> 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97980E0-EFCF-A5E0-8615-26ACF061A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7383" y1="53809" x2="17383" y2="53809"/>
                        <a14:backgroundMark x1="13574" y1="47168" x2="13574" y2="47168"/>
                        <a14:backgroundMark x1="14844" y1="47363" x2="14844" y2="47363"/>
                        <a14:backgroundMark x1="14258" y1="46484" x2="14258" y2="46484"/>
                        <a14:backgroundMark x1="14355" y1="45996" x2="14355" y2="45996"/>
                        <a14:backgroundMark x1="25586" y1="75293" x2="25586" y2="75293"/>
                        <a14:backgroundMark x1="79590" y1="55273" x2="79590" y2="552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21945">
            <a:off x="942949" y="5838327"/>
            <a:ext cx="1214715" cy="121471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A522474-9CC9-0792-5E03-6F4FC42C8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7383" y1="53809" x2="17383" y2="53809"/>
                        <a14:backgroundMark x1="13574" y1="47168" x2="13574" y2="47168"/>
                        <a14:backgroundMark x1="14844" y1="47363" x2="14844" y2="47363"/>
                        <a14:backgroundMark x1="14258" y1="46484" x2="14258" y2="46484"/>
                        <a14:backgroundMark x1="14355" y1="45996" x2="14355" y2="45996"/>
                        <a14:backgroundMark x1="25586" y1="75293" x2="25586" y2="75293"/>
                        <a14:backgroundMark x1="79590" y1="55273" x2="79590" y2="552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03994">
            <a:off x="7413633" y="2746077"/>
            <a:ext cx="910345" cy="91034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A79F1B7-99B0-8839-6314-39BCBA71A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7383" y1="53809" x2="17383" y2="53809"/>
                        <a14:backgroundMark x1="13574" y1="47168" x2="13574" y2="47168"/>
                        <a14:backgroundMark x1="14844" y1="47363" x2="14844" y2="47363"/>
                        <a14:backgroundMark x1="14258" y1="46484" x2="14258" y2="46484"/>
                        <a14:backgroundMark x1="14355" y1="45996" x2="14355" y2="45996"/>
                        <a14:backgroundMark x1="25586" y1="75293" x2="25586" y2="75293"/>
                        <a14:backgroundMark x1="79590" y1="55273" x2="79590" y2="552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86125" y="5789129"/>
            <a:ext cx="1010695" cy="10106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C19B230-5B36-EE09-B7FB-38105AA4D4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4F4"/>
              </a:clrFrom>
              <a:clrTo>
                <a:srgbClr val="FF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E16E13-16E3-0B91-CC5A-50AFE79F9A00}"/>
              </a:ext>
            </a:extLst>
          </p:cNvPr>
          <p:cNvSpPr txBox="1"/>
          <p:nvPr/>
        </p:nvSpPr>
        <p:spPr>
          <a:xfrm>
            <a:off x="713691" y="1390976"/>
            <a:ext cx="6439146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latin typeface="Corbel Light" panose="020B0303020204020204" pitchFamily="34" charset="0"/>
              </a:rPr>
              <a:t>Проектирование. Архитектурные решения:</a:t>
            </a:r>
          </a:p>
          <a:p>
            <a:endParaRPr lang="ru-RU" sz="2000" dirty="0">
              <a:latin typeface="Corbel Light" panose="020B0303020204020204" pitchFamily="34" charset="0"/>
            </a:endParaRPr>
          </a:p>
          <a:p>
            <a:r>
              <a:rPr lang="ru-RU" sz="2200" dirty="0">
                <a:latin typeface="Corbel Light" panose="020B0303020204020204" pitchFamily="34" charset="0"/>
              </a:rPr>
              <a:t>Архитектура: Клиент-серверная. </a:t>
            </a:r>
            <a:r>
              <a:rPr lang="ru-RU" sz="2200" dirty="0" err="1">
                <a:latin typeface="Corbel Light" panose="020B0303020204020204" pitchFamily="34" charset="0"/>
              </a:rPr>
              <a:t>Frontend</a:t>
            </a:r>
            <a:r>
              <a:rPr lang="ru-RU" sz="2200" dirty="0">
                <a:latin typeface="Corbel Light" panose="020B0303020204020204" pitchFamily="34" charset="0"/>
              </a:rPr>
              <a:t> (Vue.js) общается с </a:t>
            </a:r>
            <a:r>
              <a:rPr lang="ru-RU" sz="2200" dirty="0" err="1">
                <a:latin typeface="Corbel Light" panose="020B0303020204020204" pitchFamily="34" charset="0"/>
              </a:rPr>
              <a:t>Backend</a:t>
            </a:r>
            <a:r>
              <a:rPr lang="ru-RU" sz="2200" dirty="0">
                <a:latin typeface="Corbel Light" panose="020B0303020204020204" pitchFamily="34" charset="0"/>
              </a:rPr>
              <a:t> (</a:t>
            </a:r>
            <a:r>
              <a:rPr lang="ru-RU" sz="2200" dirty="0" err="1">
                <a:latin typeface="Corbel Light" panose="020B0303020204020204" pitchFamily="34" charset="0"/>
              </a:rPr>
              <a:t>Flask</a:t>
            </a:r>
            <a:r>
              <a:rPr lang="ru-RU" sz="2200" dirty="0">
                <a:latin typeface="Corbel Light" panose="020B0303020204020204" pitchFamily="34" charset="0"/>
              </a:rPr>
              <a:t>) по REST API.</a:t>
            </a:r>
          </a:p>
          <a:p>
            <a:r>
              <a:rPr lang="ru-RU" sz="2200" dirty="0" err="1">
                <a:latin typeface="Corbel Light" panose="020B0303020204020204" pitchFamily="34" charset="0"/>
              </a:rPr>
              <a:t>Backend</a:t>
            </a:r>
            <a:r>
              <a:rPr lang="ru-RU" sz="2200" dirty="0">
                <a:latin typeface="Corbel Light" panose="020B0303020204020204" pitchFamily="34" charset="0"/>
              </a:rPr>
              <a:t>: Модульная структура с использованием </a:t>
            </a:r>
            <a:r>
              <a:rPr lang="ru-RU" sz="2200" dirty="0" err="1">
                <a:latin typeface="Corbel Light" panose="020B0303020204020204" pitchFamily="34" charset="0"/>
              </a:rPr>
              <a:t>Flask</a:t>
            </a:r>
            <a:r>
              <a:rPr lang="ru-RU" sz="2200" dirty="0">
                <a:latin typeface="Corbel Light" panose="020B0303020204020204" pitchFamily="34" charset="0"/>
              </a:rPr>
              <a:t> </a:t>
            </a:r>
            <a:r>
              <a:rPr lang="ru-RU" sz="2200" dirty="0" err="1">
                <a:latin typeface="Corbel Light" panose="020B0303020204020204" pitchFamily="34" charset="0"/>
              </a:rPr>
              <a:t>Blueprints</a:t>
            </a:r>
            <a:r>
              <a:rPr lang="ru-RU" sz="2200" dirty="0">
                <a:latin typeface="Corbel Light" panose="020B0303020204020204" pitchFamily="34" charset="0"/>
              </a:rPr>
              <a:t> для разделения логики (пользователи, коты, статистика). База данных: Использование </a:t>
            </a:r>
            <a:r>
              <a:rPr lang="ru-RU" sz="2200" dirty="0" err="1">
                <a:latin typeface="Corbel Light" panose="020B0303020204020204" pitchFamily="34" charset="0"/>
              </a:rPr>
              <a:t>MongoDB</a:t>
            </a:r>
            <a:r>
              <a:rPr lang="ru-RU" sz="2200" dirty="0">
                <a:latin typeface="Corbel Light" panose="020B0303020204020204" pitchFamily="34" charset="0"/>
              </a:rPr>
              <a:t> для хранения информации о пользователях (валюта, купленные коты, прогресс), котах (характеристики, цена), </a:t>
            </a:r>
            <a:r>
              <a:rPr lang="ru-RU" sz="2200" dirty="0" err="1">
                <a:latin typeface="Corbel Light" panose="020B0303020204020204" pitchFamily="34" charset="0"/>
              </a:rPr>
              <a:t>донатах</a:t>
            </a:r>
            <a:r>
              <a:rPr lang="ru-RU" sz="2200" dirty="0">
                <a:latin typeface="Corbel Light" panose="020B0303020204020204" pitchFamily="34" charset="0"/>
              </a:rPr>
              <a:t> и транзакциях. (</a:t>
            </a:r>
          </a:p>
          <a:p>
            <a:r>
              <a:rPr lang="ru-RU" sz="2200" dirty="0" err="1">
                <a:latin typeface="Corbel Light" panose="020B0303020204020204" pitchFamily="34" charset="0"/>
              </a:rPr>
              <a:t>Frontend</a:t>
            </a:r>
            <a:r>
              <a:rPr lang="ru-RU" sz="2200" dirty="0">
                <a:latin typeface="Corbel Light" panose="020B0303020204020204" pitchFamily="34" charset="0"/>
              </a:rPr>
              <a:t>: Компонентный подход Vue.js. Управление состоянием через </a:t>
            </a:r>
            <a:r>
              <a:rPr lang="ru-RU" sz="2200" dirty="0" err="1">
                <a:latin typeface="Corbel Light" panose="020B0303020204020204" pitchFamily="34" charset="0"/>
              </a:rPr>
              <a:t>Composition</a:t>
            </a:r>
            <a:r>
              <a:rPr lang="ru-RU" sz="2200" dirty="0">
                <a:latin typeface="Corbel Light" panose="020B0303020204020204" pitchFamily="34" charset="0"/>
              </a:rPr>
              <a:t> API (</a:t>
            </a:r>
            <a:r>
              <a:rPr lang="ru-RU" sz="2200" dirty="0" err="1">
                <a:latin typeface="Corbel Light" panose="020B0303020204020204" pitchFamily="34" charset="0"/>
              </a:rPr>
              <a:t>ref</a:t>
            </a:r>
            <a:r>
              <a:rPr lang="ru-RU" sz="2200" dirty="0">
                <a:latin typeface="Corbel Light" panose="020B0303020204020204" pitchFamily="34" charset="0"/>
              </a:rPr>
              <a:t>, </a:t>
            </a:r>
            <a:r>
              <a:rPr lang="ru-RU" sz="2200" dirty="0" err="1">
                <a:latin typeface="Corbel Light" panose="020B0303020204020204" pitchFamily="34" charset="0"/>
              </a:rPr>
              <a:t>computed</a:t>
            </a:r>
            <a:r>
              <a:rPr lang="ru-RU" sz="2200" dirty="0">
                <a:latin typeface="Corbel Light" panose="020B0303020204020204" pitchFamily="34" charset="0"/>
              </a:rPr>
              <a:t>) и </a:t>
            </a:r>
            <a:r>
              <a:rPr lang="ru-RU" sz="2200" dirty="0" err="1">
                <a:latin typeface="Corbel Light" panose="020B0303020204020204" pitchFamily="34" charset="0"/>
              </a:rPr>
              <a:t>localStorage</a:t>
            </a:r>
            <a:r>
              <a:rPr lang="ru-RU" sz="2200" dirty="0">
                <a:latin typeface="Corbel Light" panose="020B0303020204020204" pitchFamily="34" charset="0"/>
              </a:rPr>
              <a:t> для кэширования данных на клиенте. 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FD5E534-86E3-B8D4-E0E4-40FB60D9FCE5}"/>
              </a:ext>
            </a:extLst>
          </p:cNvPr>
          <p:cNvSpPr/>
          <p:nvPr/>
        </p:nvSpPr>
        <p:spPr>
          <a:xfrm>
            <a:off x="7866527" y="0"/>
            <a:ext cx="6763871" cy="8229600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2" descr="Сформированное изображение">
            <a:extLst>
              <a:ext uri="{FF2B5EF4-FFF2-40B4-BE49-F238E27FC236}">
                <a16:creationId xmlns:a16="http://schemas.microsoft.com/office/drawing/2014/main" id="{82D6D729-026A-6EFA-B3CD-7277F9545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6" y="2296048"/>
            <a:ext cx="5776469" cy="363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69A6865-580C-F018-753B-EA2FF21755D4}"/>
              </a:ext>
            </a:extLst>
          </p:cNvPr>
          <p:cNvSpPr/>
          <p:nvPr/>
        </p:nvSpPr>
        <p:spPr>
          <a:xfrm>
            <a:off x="0" y="-55266"/>
            <a:ext cx="14630400" cy="8229600"/>
          </a:xfrm>
          <a:prstGeom prst="rect">
            <a:avLst/>
          </a:prstGeom>
          <a:solidFill>
            <a:srgbClr val="FFEBF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1AB633C-915C-F56B-6B98-C97DDBD859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225" r="18473" b="1710"/>
          <a:stretch/>
        </p:blipFill>
        <p:spPr>
          <a:xfrm>
            <a:off x="5878405" y="622921"/>
            <a:ext cx="3318578" cy="63606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6935880-139C-028D-2DC9-9655CF53B7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718" r="20879"/>
          <a:stretch/>
        </p:blipFill>
        <p:spPr>
          <a:xfrm>
            <a:off x="1416816" y="612273"/>
            <a:ext cx="3768133" cy="63606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8E2B654-50D2-AF15-D569-DB6588835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439" y="612273"/>
            <a:ext cx="2913315" cy="63606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FE3C54-D36D-BB2C-55A6-723CA18F800F}"/>
              </a:ext>
            </a:extLst>
          </p:cNvPr>
          <p:cNvSpPr txBox="1"/>
          <p:nvPr/>
        </p:nvSpPr>
        <p:spPr>
          <a:xfrm>
            <a:off x="2113715" y="6983528"/>
            <a:ext cx="23812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orbel Light" panose="020B0303020204020204" pitchFamily="34" charset="0"/>
              </a:rPr>
              <a:t>Логотип </a:t>
            </a:r>
            <a:r>
              <a:rPr lang="en-US" sz="2200" dirty="0" err="1">
                <a:latin typeface="Corbel Light" panose="020B0303020204020204" pitchFamily="34" charset="0"/>
              </a:rPr>
              <a:t>CatClap</a:t>
            </a:r>
            <a:endParaRPr lang="ru-RU" sz="2200" dirty="0">
              <a:latin typeface="Corbel Light" panose="020B03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07A262-2EDD-F52A-3049-8B4AC9DD5788}"/>
              </a:ext>
            </a:extLst>
          </p:cNvPr>
          <p:cNvSpPr txBox="1"/>
          <p:nvPr/>
        </p:nvSpPr>
        <p:spPr>
          <a:xfrm>
            <a:off x="6264125" y="6983528"/>
            <a:ext cx="25471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orbel Light" panose="020B0303020204020204" pitchFamily="34" charset="0"/>
              </a:rPr>
              <a:t>Загрузочный экран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A30756-F024-D800-093A-9C1562B293E2}"/>
              </a:ext>
            </a:extLst>
          </p:cNvPr>
          <p:cNvSpPr txBox="1"/>
          <p:nvPr/>
        </p:nvSpPr>
        <p:spPr>
          <a:xfrm>
            <a:off x="10373340" y="6962755"/>
            <a:ext cx="23812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orbel Light" panose="020B0303020204020204" pitchFamily="34" charset="0"/>
              </a:rPr>
              <a:t>Меню </a:t>
            </a:r>
            <a:r>
              <a:rPr lang="en-US" sz="2200" dirty="0" err="1">
                <a:latin typeface="Corbel Light" panose="020B0303020204020204" pitchFamily="34" charset="0"/>
              </a:rPr>
              <a:t>CatClap</a:t>
            </a:r>
            <a:endParaRPr lang="ru-RU" sz="2200" dirty="0">
              <a:latin typeface="Corbel Light" panose="020B03030202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E05AEB6-EDDE-E9ED-2C4E-041C3E1CB1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4F4"/>
              </a:clrFrom>
              <a:clrTo>
                <a:srgbClr val="FF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84A7242-E63D-8916-80A4-1B944109C70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EBF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47D160A-2A7B-98FC-BF15-439C46E83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6501" y="474701"/>
            <a:ext cx="3121572" cy="66999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1A23471-836C-E75B-5F5D-5E8E74C37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795" y="463657"/>
            <a:ext cx="3196809" cy="67088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B47E6B6-D8F6-8EE7-9EE9-7330EE1437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2326" y="439291"/>
            <a:ext cx="3402123" cy="67353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4561AC9-8199-49D1-8109-1CDB3E4E23F7}"/>
              </a:ext>
            </a:extLst>
          </p:cNvPr>
          <p:cNvSpPr txBox="1"/>
          <p:nvPr/>
        </p:nvSpPr>
        <p:spPr>
          <a:xfrm>
            <a:off x="2239169" y="7198972"/>
            <a:ext cx="23812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orbel Light" panose="020B0303020204020204" pitchFamily="34" charset="0"/>
              </a:rPr>
              <a:t>Страница </a:t>
            </a:r>
            <a:r>
              <a:rPr lang="en-US" sz="2200" dirty="0" err="1">
                <a:latin typeface="Corbel Light" panose="020B0303020204020204" pitchFamily="34" charset="0"/>
              </a:rPr>
              <a:t>CatStore</a:t>
            </a:r>
            <a:endParaRPr lang="ru-RU" sz="2200" dirty="0">
              <a:latin typeface="Corbel Light" panose="020B03030202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213E72-66B2-5932-2490-BE889EDCF25B}"/>
              </a:ext>
            </a:extLst>
          </p:cNvPr>
          <p:cNvSpPr txBox="1"/>
          <p:nvPr/>
        </p:nvSpPr>
        <p:spPr>
          <a:xfrm>
            <a:off x="6016441" y="7198972"/>
            <a:ext cx="259751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orbel Light" panose="020B0303020204020204" pitchFamily="34" charset="0"/>
              </a:rPr>
              <a:t>Страница </a:t>
            </a:r>
            <a:r>
              <a:rPr lang="en-US" sz="2200" dirty="0" err="1">
                <a:latin typeface="Corbel Light" panose="020B0303020204020204" pitchFamily="34" charset="0"/>
              </a:rPr>
              <a:t>CoinStore</a:t>
            </a:r>
            <a:endParaRPr lang="ru-RU" sz="2200" dirty="0">
              <a:latin typeface="Corbel Light" panose="020B03030202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7E130C-0C09-B09B-C700-077107E3FFB3}"/>
              </a:ext>
            </a:extLst>
          </p:cNvPr>
          <p:cNvSpPr txBox="1"/>
          <p:nvPr/>
        </p:nvSpPr>
        <p:spPr>
          <a:xfrm>
            <a:off x="9937550" y="7198972"/>
            <a:ext cx="289167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orbel Light" panose="020B0303020204020204" pitchFamily="34" charset="0"/>
              </a:rPr>
              <a:t>Страница </a:t>
            </a:r>
            <a:r>
              <a:rPr lang="en-US" sz="2200" dirty="0">
                <a:latin typeface="Corbel Light" panose="020B0303020204020204" pitchFamily="34" charset="0"/>
              </a:rPr>
              <a:t>Leaderboard</a:t>
            </a:r>
            <a:endParaRPr lang="ru-RU" sz="2200" dirty="0">
              <a:latin typeface="Corbel Light" panose="020B0303020204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6520603-2428-A897-5BE9-E59103B9FEA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EBF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E0AD406-5725-A86F-86A6-EEFE1AF99D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14"/>
          <a:stretch/>
        </p:blipFill>
        <p:spPr>
          <a:xfrm>
            <a:off x="1874609" y="523473"/>
            <a:ext cx="3121573" cy="66999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B5EFFEA-8587-6D7D-9979-2BD69A3BA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413" y="523473"/>
            <a:ext cx="3121573" cy="66999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5BE4363-70DB-0D15-64DF-E47357E074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227" t="1334" r="32862" b="3963"/>
          <a:stretch/>
        </p:blipFill>
        <p:spPr>
          <a:xfrm>
            <a:off x="9634217" y="523473"/>
            <a:ext cx="3121573" cy="66999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F2EA717-F0AF-8D18-7D60-9A79F459C0C6}"/>
              </a:ext>
            </a:extLst>
          </p:cNvPr>
          <p:cNvSpPr txBox="1"/>
          <p:nvPr/>
        </p:nvSpPr>
        <p:spPr>
          <a:xfrm>
            <a:off x="2244785" y="7207867"/>
            <a:ext cx="23812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orbel Light" panose="020B0303020204020204" pitchFamily="34" charset="0"/>
              </a:rPr>
              <a:t>Страница </a:t>
            </a:r>
            <a:r>
              <a:rPr lang="en-US" sz="2200" dirty="0">
                <a:latin typeface="Corbel Light" panose="020B0303020204020204" pitchFamily="34" charset="0"/>
              </a:rPr>
              <a:t>Friend</a:t>
            </a:r>
            <a:endParaRPr lang="ru-RU" sz="2200" dirty="0">
              <a:latin typeface="Corbel Light" panose="020B03030202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1E1783-E0B4-2DF9-68E2-15EF1A07AC57}"/>
              </a:ext>
            </a:extLst>
          </p:cNvPr>
          <p:cNvSpPr txBox="1"/>
          <p:nvPr/>
        </p:nvSpPr>
        <p:spPr>
          <a:xfrm>
            <a:off x="6124589" y="7207867"/>
            <a:ext cx="23812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orbel Light" panose="020B0303020204020204" pitchFamily="34" charset="0"/>
              </a:rPr>
              <a:t>Страница </a:t>
            </a:r>
            <a:r>
              <a:rPr lang="en-US" sz="2200" dirty="0">
                <a:latin typeface="Corbel Light" panose="020B0303020204020204" pitchFamily="34" charset="0"/>
              </a:rPr>
              <a:t>About us</a:t>
            </a:r>
            <a:endParaRPr lang="ru-RU" sz="2200" dirty="0">
              <a:latin typeface="Corbel Light" panose="020B03030202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1D9C61-B2E1-6741-8C45-D54DBBF187C9}"/>
              </a:ext>
            </a:extLst>
          </p:cNvPr>
          <p:cNvSpPr txBox="1"/>
          <p:nvPr/>
        </p:nvSpPr>
        <p:spPr>
          <a:xfrm>
            <a:off x="10010011" y="7253757"/>
            <a:ext cx="23812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orbel Light" panose="020B0303020204020204" pitchFamily="34" charset="0"/>
              </a:rPr>
              <a:t>Страница </a:t>
            </a:r>
            <a:r>
              <a:rPr lang="en-US" sz="2200" dirty="0">
                <a:latin typeface="Corbel Light" panose="020B0303020204020204" pitchFamily="34" charset="0"/>
              </a:rPr>
              <a:t>Home</a:t>
            </a:r>
            <a:endParaRPr lang="ru-RU" sz="2200" dirty="0">
              <a:latin typeface="Corbel Light" panose="020B03030202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6E6E7"/>
          </a:solidFill>
          <a:ln/>
        </p:spPr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0BA50D5-D736-8449-1DFF-5FE0DE07BF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4F4"/>
              </a:clrFrom>
              <a:clrTo>
                <a:srgbClr val="FF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B68F43B-E9A5-6E60-3AB7-37B09F61E9D2}"/>
              </a:ext>
            </a:extLst>
          </p:cNvPr>
          <p:cNvSpPr/>
          <p:nvPr/>
        </p:nvSpPr>
        <p:spPr>
          <a:xfrm>
            <a:off x="2723103" y="2662814"/>
            <a:ext cx="8953081" cy="73252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Проект "через расширение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6C09CE-025E-9B35-852D-A6855E0AE525}"/>
              </a:ext>
            </a:extLst>
          </p:cNvPr>
          <p:cNvSpPr txBox="1"/>
          <p:nvPr/>
        </p:nvSpPr>
        <p:spPr>
          <a:xfrm>
            <a:off x="3506875" y="1383304"/>
            <a:ext cx="73855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orbel Light" panose="020B0303020204020204" pitchFamily="34" charset="0"/>
              </a:rPr>
              <a:t>Дальнейшее развитие приложения </a:t>
            </a:r>
            <a:r>
              <a:rPr lang="ru-RU" sz="3200" b="1" dirty="0" err="1">
                <a:latin typeface="Corbel Light" panose="020B0303020204020204" pitchFamily="34" charset="0"/>
              </a:rPr>
              <a:t>CatClap</a:t>
            </a:r>
            <a:endParaRPr lang="ru-RU" sz="3200" b="1" dirty="0">
              <a:latin typeface="Corbel Light" panose="020B03030202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F4DAD6-425B-17D2-4F9A-A579CE28173A}"/>
              </a:ext>
            </a:extLst>
          </p:cNvPr>
          <p:cNvSpPr txBox="1"/>
          <p:nvPr/>
        </p:nvSpPr>
        <p:spPr>
          <a:xfrm>
            <a:off x="3506875" y="3552322"/>
            <a:ext cx="759655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>
                <a:latin typeface="Corbel Light" panose="020B0303020204020204" pitchFamily="34" charset="0"/>
              </a:rPr>
              <a:t>CatClap</a:t>
            </a:r>
            <a:r>
              <a:rPr lang="ru-RU" sz="2400" dirty="0">
                <a:latin typeface="Corbel Light" panose="020B0303020204020204" pitchFamily="34" charset="0"/>
              </a:rPr>
              <a:t> — это история о том, как простое прикосновение к экрану превращается в реальную заботу. </a:t>
            </a:r>
          </a:p>
          <a:p>
            <a:endParaRPr lang="ru-RU" sz="2400" dirty="0">
              <a:latin typeface="Corbel Light" panose="020B0303020204020204" pitchFamily="34" charset="0"/>
            </a:endParaRPr>
          </a:p>
          <a:p>
            <a:endParaRPr lang="ru-RU" sz="2400" dirty="0">
              <a:latin typeface="Corbel Light" panose="020B0303020204020204" pitchFamily="34" charset="0"/>
            </a:endParaRPr>
          </a:p>
          <a:p>
            <a:pPr algn="just"/>
            <a:r>
              <a:rPr lang="ru-RU" sz="2400" dirty="0">
                <a:latin typeface="Corbel Light" panose="020B0303020204020204" pitchFamily="34" charset="0"/>
              </a:rPr>
              <a:t>Проект будет развиваться через расширение игрового мира: появятся новые котики, больше способов заботиться о питомцах, больше добрых историй. Постепенно начнётся сотрудничество с реальными приютами, чтобы каждый пользователь видел: его участие имеет значение.</a:t>
            </a:r>
            <a:endParaRPr lang="ru-RU" sz="2200" dirty="0">
              <a:latin typeface="Corbel Light" panose="020B0303020204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445</Words>
  <Application>Microsoft Office PowerPoint</Application>
  <PresentationFormat>Произвольный</PresentationFormat>
  <Paragraphs>52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Arial</vt:lpstr>
      <vt:lpstr>Corbel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Tulpar</cp:lastModifiedBy>
  <cp:revision>3</cp:revision>
  <dcterms:created xsi:type="dcterms:W3CDTF">2025-04-28T18:10:22Z</dcterms:created>
  <dcterms:modified xsi:type="dcterms:W3CDTF">2025-04-29T11:22:35Z</dcterms:modified>
</cp:coreProperties>
</file>